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73" r:id="rId6"/>
    <p:sldId id="274" r:id="rId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-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341E-3D41-4B86-B871-3FE7F230E7B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2672-F2FB-4A5D-BA84-4727C2A8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94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341E-3D41-4B86-B871-3FE7F230E7B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2672-F2FB-4A5D-BA84-4727C2A8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74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341E-3D41-4B86-B871-3FE7F230E7B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2672-F2FB-4A5D-BA84-4727C2A8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08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341E-3D41-4B86-B871-3FE7F230E7B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2672-F2FB-4A5D-BA84-4727C2A8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13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341E-3D41-4B86-B871-3FE7F230E7B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2672-F2FB-4A5D-BA84-4727C2A8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57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341E-3D41-4B86-B871-3FE7F230E7B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2672-F2FB-4A5D-BA84-4727C2A8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80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341E-3D41-4B86-B871-3FE7F230E7B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2672-F2FB-4A5D-BA84-4727C2A8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28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341E-3D41-4B86-B871-3FE7F230E7B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2672-F2FB-4A5D-BA84-4727C2A8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48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341E-3D41-4B86-B871-3FE7F230E7B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2672-F2FB-4A5D-BA84-4727C2A8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53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341E-3D41-4B86-B871-3FE7F230E7B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2672-F2FB-4A5D-BA84-4727C2A8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03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341E-3D41-4B86-B871-3FE7F230E7B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2672-F2FB-4A5D-BA84-4727C2A8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1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8341E-3D41-4B86-B871-3FE7F230E7B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42672-F2FB-4A5D-BA84-4727C2A8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52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160705"/>
              </p:ext>
            </p:extLst>
          </p:nvPr>
        </p:nvGraphicFramePr>
        <p:xfrm>
          <a:off x="0" y="4763"/>
          <a:ext cx="9144000" cy="684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Image" r:id="rId3" imgW="12190320" imgH="9129960" progId="Photoshop.Image.13">
                  <p:embed/>
                </p:oleObj>
              </mc:Choice>
              <mc:Fallback>
                <p:oleObj name="Image" r:id="rId3" imgW="12190320" imgH="912996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4763"/>
                        <a:ext cx="9144000" cy="684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446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1"/>
          <p:cNvSpPr txBox="1">
            <a:spLocks/>
          </p:cNvSpPr>
          <p:nvPr/>
        </p:nvSpPr>
        <p:spPr>
          <a:xfrm>
            <a:off x="-2719" y="11430"/>
            <a:ext cx="9144000" cy="10080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400" b="0" kern="1200" baseline="0">
                <a:solidFill>
                  <a:schemeClr val="tx1"/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3600" b="1" dirty="0"/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-2718" y="238367"/>
            <a:ext cx="9144000" cy="55855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i="1" dirty="0" smtClean="0">
                <a:latin typeface="Myriad Pro" pitchFamily="34" charset="0"/>
              </a:rPr>
              <a:t>Регистрация образовательных проектов</a:t>
            </a:r>
            <a:endParaRPr lang="ru-RU" sz="2600" b="1" i="1" dirty="0">
              <a:latin typeface="Myriad Pro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83769" y="3548421"/>
            <a:ext cx="4172446" cy="6722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Образовательный проект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56737" y="1682749"/>
            <a:ext cx="3960440" cy="7915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Курсовая работа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860032" y="1681122"/>
            <a:ext cx="3958043" cy="7915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Выпускная квалификационная работа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51520" y="5298026"/>
            <a:ext cx="3960440" cy="867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Основная образовательная программа</a:t>
            </a:r>
            <a:endParaRPr lang="ru-RU" dirty="0" smtClean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860032" y="5298026"/>
            <a:ext cx="3960440" cy="867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Дополнительная образовательная программа</a:t>
            </a:r>
            <a:endParaRPr lang="ru-RU" dirty="0" smtClean="0"/>
          </a:p>
        </p:txBody>
      </p:sp>
      <p:sp>
        <p:nvSpPr>
          <p:cNvPr id="35" name="Стрелка вверх 34"/>
          <p:cNvSpPr/>
          <p:nvPr/>
        </p:nvSpPr>
        <p:spPr>
          <a:xfrm>
            <a:off x="2596195" y="2571821"/>
            <a:ext cx="500751" cy="792088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верх 35"/>
          <p:cNvSpPr/>
          <p:nvPr/>
        </p:nvSpPr>
        <p:spPr>
          <a:xfrm>
            <a:off x="6055884" y="2590786"/>
            <a:ext cx="500751" cy="792088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верх 36"/>
          <p:cNvSpPr/>
          <p:nvPr/>
        </p:nvSpPr>
        <p:spPr>
          <a:xfrm rot="10800000">
            <a:off x="6048750" y="4399517"/>
            <a:ext cx="500751" cy="792088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верх 37"/>
          <p:cNvSpPr/>
          <p:nvPr/>
        </p:nvSpPr>
        <p:spPr>
          <a:xfrm rot="10800000">
            <a:off x="2602731" y="4382908"/>
            <a:ext cx="500751" cy="792088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9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1"/>
          <p:cNvSpPr txBox="1">
            <a:spLocks/>
          </p:cNvSpPr>
          <p:nvPr/>
        </p:nvSpPr>
        <p:spPr>
          <a:xfrm>
            <a:off x="-2719" y="46265"/>
            <a:ext cx="9144000" cy="10080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400" b="0" kern="1200" baseline="0">
                <a:solidFill>
                  <a:schemeClr val="tx1"/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3600" b="1" dirty="0"/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-2718" y="238367"/>
            <a:ext cx="9144000" cy="55855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i="1" dirty="0" smtClean="0">
                <a:latin typeface="Myriad Pro" pitchFamily="34" charset="0"/>
              </a:rPr>
              <a:t>Регистрация курсовых работ и ВКР</a:t>
            </a:r>
            <a:endParaRPr lang="ru-RU" sz="2600" b="1" i="1" dirty="0">
              <a:latin typeface="Myriad Pro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51520" y="1340768"/>
            <a:ext cx="39604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Курсовая работа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860032" y="1340768"/>
            <a:ext cx="39604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Выпускная квалификационная работа</a:t>
            </a: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51520" y="2060848"/>
            <a:ext cx="3960440" cy="576064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</a:t>
            </a:r>
            <a:r>
              <a:rPr lang="ru-RU" dirty="0" smtClean="0"/>
              <a:t>омера курса</a:t>
            </a: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4860032" y="2060848"/>
            <a:ext cx="3960440" cy="576064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Тип ВКР (бакалаврская, магистерская или кандидатская)</a:t>
            </a: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2267744" y="2852936"/>
            <a:ext cx="4608511" cy="43204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ФИО обучающегося выполняющего работу</a:t>
            </a: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2269332" y="3501008"/>
            <a:ext cx="4608511" cy="43204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Тема/название работы</a:t>
            </a: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2267744" y="4219497"/>
            <a:ext cx="4608511" cy="43204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Шифр специальности</a:t>
            </a: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2265025" y="4937986"/>
            <a:ext cx="4608511" cy="43204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Регистрационный номер учебного плана</a:t>
            </a:r>
            <a:endParaRPr lang="ru-RU" dirty="0" smtClean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2265025" y="5656475"/>
            <a:ext cx="4608511" cy="43204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№ </a:t>
            </a:r>
            <a:r>
              <a:rPr lang="ru-RU" dirty="0" smtClean="0"/>
              <a:t>протокола </a:t>
            </a:r>
            <a:r>
              <a:rPr lang="ru-RU" dirty="0"/>
              <a:t>об утверждении темы</a:t>
            </a:r>
            <a:endParaRPr lang="ru-RU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115616" y="184482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115616" y="2672120"/>
            <a:ext cx="0" cy="3200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15" idx="1"/>
          </p:cNvCxnSpPr>
          <p:nvPr/>
        </p:nvCxnSpPr>
        <p:spPr>
          <a:xfrm>
            <a:off x="1115616" y="306896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16" idx="1"/>
          </p:cNvCxnSpPr>
          <p:nvPr/>
        </p:nvCxnSpPr>
        <p:spPr>
          <a:xfrm>
            <a:off x="1115616" y="3717032"/>
            <a:ext cx="11537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17" idx="1"/>
          </p:cNvCxnSpPr>
          <p:nvPr/>
        </p:nvCxnSpPr>
        <p:spPr>
          <a:xfrm>
            <a:off x="1115616" y="4435521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8" idx="1"/>
          </p:cNvCxnSpPr>
          <p:nvPr/>
        </p:nvCxnSpPr>
        <p:spPr>
          <a:xfrm>
            <a:off x="1115616" y="5154010"/>
            <a:ext cx="1149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19" idx="1"/>
          </p:cNvCxnSpPr>
          <p:nvPr/>
        </p:nvCxnSpPr>
        <p:spPr>
          <a:xfrm>
            <a:off x="1115616" y="5872499"/>
            <a:ext cx="1149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100392" y="184482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8172400" y="2672120"/>
            <a:ext cx="0" cy="3200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9" idx="3"/>
          </p:cNvCxnSpPr>
          <p:nvPr/>
        </p:nvCxnSpPr>
        <p:spPr>
          <a:xfrm>
            <a:off x="6873536" y="5872499"/>
            <a:ext cx="1298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8" idx="3"/>
          </p:cNvCxnSpPr>
          <p:nvPr/>
        </p:nvCxnSpPr>
        <p:spPr>
          <a:xfrm>
            <a:off x="6873536" y="5154010"/>
            <a:ext cx="1298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7" idx="3"/>
          </p:cNvCxnSpPr>
          <p:nvPr/>
        </p:nvCxnSpPr>
        <p:spPr>
          <a:xfrm>
            <a:off x="6876255" y="4435521"/>
            <a:ext cx="1296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6" idx="3"/>
          </p:cNvCxnSpPr>
          <p:nvPr/>
        </p:nvCxnSpPr>
        <p:spPr>
          <a:xfrm>
            <a:off x="6877843" y="3717032"/>
            <a:ext cx="12945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15" idx="3"/>
          </p:cNvCxnSpPr>
          <p:nvPr/>
        </p:nvCxnSpPr>
        <p:spPr>
          <a:xfrm>
            <a:off x="6876255" y="3068960"/>
            <a:ext cx="1296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27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1"/>
          <p:cNvSpPr txBox="1">
            <a:spLocks/>
          </p:cNvSpPr>
          <p:nvPr/>
        </p:nvSpPr>
        <p:spPr>
          <a:xfrm>
            <a:off x="-2719" y="46265"/>
            <a:ext cx="9144000" cy="10080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400" b="0" kern="1200" baseline="0">
                <a:solidFill>
                  <a:schemeClr val="tx1"/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3600" b="1" dirty="0"/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-2718" y="238367"/>
            <a:ext cx="9144000" cy="55855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i="1" dirty="0" smtClean="0">
                <a:latin typeface="Myriad Pro" pitchFamily="34" charset="0"/>
              </a:rPr>
              <a:t>Регистрация ООП и ДОП</a:t>
            </a:r>
            <a:endParaRPr lang="ru-RU" sz="2600" b="1" i="1" dirty="0">
              <a:latin typeface="Myriad Pro" pitchFamily="34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51520" y="4792379"/>
            <a:ext cx="3960440" cy="82736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Номера курса и группы</a:t>
            </a: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1835697" y="1999721"/>
            <a:ext cx="5544615" cy="43204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Название программы</a:t>
            </a: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1835698" y="4213107"/>
            <a:ext cx="5544614" cy="43204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Список обучающихся </a:t>
            </a:r>
            <a:endParaRPr lang="ru-RU" dirty="0" smtClean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1835698" y="3671201"/>
            <a:ext cx="5544614" cy="43204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Количество обучающихся</a:t>
            </a:r>
            <a:endParaRPr lang="ru-RU" dirty="0" smtClean="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1835697" y="2552657"/>
            <a:ext cx="5544615" cy="43204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Регистрационный номер учебного плана</a:t>
            </a:r>
            <a:endParaRPr lang="ru-RU" dirty="0" smtClean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1142899"/>
            <a:ext cx="3960440" cy="723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Основная образовательная программа</a:t>
            </a:r>
            <a:endParaRPr lang="ru-RU" dirty="0" smtClean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860032" y="1142899"/>
            <a:ext cx="3960440" cy="723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Дополнительная образовательная программа</a:t>
            </a:r>
            <a:endParaRPr lang="ru-RU" dirty="0" smtClean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1835697" y="3113246"/>
            <a:ext cx="5544616" cy="43204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Регистрационный номер образовательной программы</a:t>
            </a:r>
            <a:endParaRPr lang="ru-RU" dirty="0" smtClean="0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251520" y="5770807"/>
            <a:ext cx="3960440" cy="823516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Обязательно прикладывается файл: </a:t>
            </a:r>
            <a:r>
              <a:rPr lang="ru-RU" dirty="0" smtClean="0"/>
              <a:t>утверждённый </a:t>
            </a:r>
            <a:r>
              <a:rPr lang="ru-RU" dirty="0"/>
              <a:t>рабочий план учебной дисциплины </a:t>
            </a:r>
            <a:endParaRPr lang="ru-RU" dirty="0" smtClean="0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4860032" y="4796223"/>
            <a:ext cx="3960440" cy="823516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Обязательно </a:t>
            </a: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прикладывается 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файл: </a:t>
            </a:r>
            <a:r>
              <a:rPr lang="ru-RU" dirty="0"/>
              <a:t>приказ об открытии образовательной программы</a:t>
            </a:r>
            <a:endParaRPr lang="ru-RU" dirty="0" smtClean="0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4860032" y="5778502"/>
            <a:ext cx="3960440" cy="823516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Обязательно </a:t>
            </a: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прикладывается 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файл: </a:t>
            </a:r>
            <a:r>
              <a:rPr lang="ru-RU" dirty="0"/>
              <a:t>приказ об утверждении учебного плана</a:t>
            </a:r>
            <a:endParaRPr lang="ru-RU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11560" y="1866161"/>
            <a:ext cx="0" cy="2926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11560" y="5619739"/>
            <a:ext cx="0" cy="158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15" idx="1"/>
          </p:cNvCxnSpPr>
          <p:nvPr/>
        </p:nvCxnSpPr>
        <p:spPr>
          <a:xfrm>
            <a:off x="611560" y="2215745"/>
            <a:ext cx="12241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18" idx="1"/>
          </p:cNvCxnSpPr>
          <p:nvPr/>
        </p:nvCxnSpPr>
        <p:spPr>
          <a:xfrm>
            <a:off x="611560" y="2768681"/>
            <a:ext cx="12241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21" idx="1"/>
          </p:cNvCxnSpPr>
          <p:nvPr/>
        </p:nvCxnSpPr>
        <p:spPr>
          <a:xfrm>
            <a:off x="611560" y="3329270"/>
            <a:ext cx="12241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7" idx="1"/>
          </p:cNvCxnSpPr>
          <p:nvPr/>
        </p:nvCxnSpPr>
        <p:spPr>
          <a:xfrm>
            <a:off x="611560" y="3887225"/>
            <a:ext cx="1224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6" idx="1"/>
          </p:cNvCxnSpPr>
          <p:nvPr/>
        </p:nvCxnSpPr>
        <p:spPr>
          <a:xfrm>
            <a:off x="611560" y="4429131"/>
            <a:ext cx="1224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8460432" y="1875528"/>
            <a:ext cx="1" cy="2916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5" idx="3"/>
          </p:cNvCxnSpPr>
          <p:nvPr/>
        </p:nvCxnSpPr>
        <p:spPr>
          <a:xfrm>
            <a:off x="7380312" y="2215745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8" idx="3"/>
          </p:cNvCxnSpPr>
          <p:nvPr/>
        </p:nvCxnSpPr>
        <p:spPr>
          <a:xfrm>
            <a:off x="7380312" y="2768681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21" idx="3"/>
          </p:cNvCxnSpPr>
          <p:nvPr/>
        </p:nvCxnSpPr>
        <p:spPr>
          <a:xfrm>
            <a:off x="7380313" y="3329270"/>
            <a:ext cx="10801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17" idx="3"/>
          </p:cNvCxnSpPr>
          <p:nvPr/>
        </p:nvCxnSpPr>
        <p:spPr>
          <a:xfrm>
            <a:off x="7380312" y="3887225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16" idx="3"/>
          </p:cNvCxnSpPr>
          <p:nvPr/>
        </p:nvCxnSpPr>
        <p:spPr>
          <a:xfrm>
            <a:off x="7380312" y="4429131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8460432" y="5619739"/>
            <a:ext cx="0" cy="158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31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1"/>
          <p:cNvSpPr txBox="1">
            <a:spLocks/>
          </p:cNvSpPr>
          <p:nvPr/>
        </p:nvSpPr>
        <p:spPr>
          <a:xfrm>
            <a:off x="-2719" y="46265"/>
            <a:ext cx="9144000" cy="10080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400" b="0" kern="1200" baseline="0">
                <a:solidFill>
                  <a:schemeClr val="tx1"/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3600" b="1" dirty="0"/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-2718" y="238367"/>
            <a:ext cx="9144000" cy="55855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i="1" dirty="0" smtClean="0">
                <a:latin typeface="Myriad Pro" pitchFamily="34" charset="0"/>
              </a:rPr>
              <a:t>Алгоритм внесения изменений в РПУД</a:t>
            </a:r>
            <a:endParaRPr lang="ru-RU" sz="2600" b="1" i="1" dirty="0">
              <a:latin typeface="Myriad Pro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89898" y="1261588"/>
            <a:ext cx="2016224" cy="693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Разработчик УД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064399" y="1271615"/>
            <a:ext cx="2158151" cy="745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Директор РЦ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59832" y="3556801"/>
            <a:ext cx="2164986" cy="7645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Директор НП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1520" y="3556801"/>
            <a:ext cx="2016224" cy="1876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ООП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067404" y="4674105"/>
            <a:ext cx="2155145" cy="759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УМК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79670" y="5854060"/>
            <a:ext cx="2016224" cy="7851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Разработчик УД</a:t>
            </a:r>
          </a:p>
        </p:txBody>
      </p:sp>
      <p:sp>
        <p:nvSpPr>
          <p:cNvPr id="24" name="Стрелка вправо 23"/>
          <p:cNvSpPr/>
          <p:nvPr/>
        </p:nvSpPr>
        <p:spPr>
          <a:xfrm>
            <a:off x="2373551" y="3701788"/>
            <a:ext cx="576064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1024502" y="2077182"/>
            <a:ext cx="360040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5400000">
            <a:off x="1040013" y="3227388"/>
            <a:ext cx="360040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067405" y="5835170"/>
            <a:ext cx="2155144" cy="8040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РПУД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979482" y="5835170"/>
            <a:ext cx="2016224" cy="804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Регистрация проекта </a:t>
            </a:r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5719246" y="1340768"/>
            <a:ext cx="3096343" cy="1656184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Техническая возможность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Расходные материалы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Количество слушателей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Загрузка не более 30%</a:t>
            </a:r>
          </a:p>
        </p:txBody>
      </p:sp>
      <p:sp>
        <p:nvSpPr>
          <p:cNvPr id="36" name="Стрелка вправо 35"/>
          <p:cNvSpPr/>
          <p:nvPr/>
        </p:nvSpPr>
        <p:spPr>
          <a:xfrm>
            <a:off x="2454014" y="6123551"/>
            <a:ext cx="576064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5275740" y="6123551"/>
            <a:ext cx="576064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 rot="10800000">
            <a:off x="2373551" y="1597538"/>
            <a:ext cx="576064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Левая фигурная скобка 1"/>
          <p:cNvSpPr/>
          <p:nvPr/>
        </p:nvSpPr>
        <p:spPr>
          <a:xfrm>
            <a:off x="5291426" y="1260931"/>
            <a:ext cx="442849" cy="1809329"/>
          </a:xfrm>
          <a:prstGeom prst="leftBrace">
            <a:avLst>
              <a:gd name="adj1" fmla="val 8333"/>
              <a:gd name="adj2" fmla="val 243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 rot="10800000">
            <a:off x="2338720" y="3927960"/>
            <a:ext cx="576064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79237" y="2399043"/>
            <a:ext cx="2016224" cy="713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Изменение РПУД</a:t>
            </a:r>
          </a:p>
        </p:txBody>
      </p:sp>
      <p:sp>
        <p:nvSpPr>
          <p:cNvPr id="8" name="Стрелка вверх 7"/>
          <p:cNvSpPr/>
          <p:nvPr/>
        </p:nvSpPr>
        <p:spPr>
          <a:xfrm>
            <a:off x="3960871" y="2064820"/>
            <a:ext cx="216024" cy="1450600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верх 40"/>
          <p:cNvSpPr/>
          <p:nvPr/>
        </p:nvSpPr>
        <p:spPr>
          <a:xfrm rot="10800000">
            <a:off x="4212350" y="2071686"/>
            <a:ext cx="216024" cy="1443733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958" y="1363946"/>
            <a:ext cx="609653" cy="280440"/>
          </a:xfrm>
          <a:prstGeom prst="rect">
            <a:avLst/>
          </a:prstGeom>
        </p:spPr>
      </p:pic>
      <p:sp>
        <p:nvSpPr>
          <p:cNvPr id="43" name="Стрелка вправо 42"/>
          <p:cNvSpPr/>
          <p:nvPr/>
        </p:nvSpPr>
        <p:spPr>
          <a:xfrm>
            <a:off x="2396958" y="4804658"/>
            <a:ext cx="576064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 rot="10800000">
            <a:off x="2362127" y="5030830"/>
            <a:ext cx="576064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 rot="5400000">
            <a:off x="1040013" y="5547138"/>
            <a:ext cx="360040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719246" y="3635140"/>
            <a:ext cx="3081313" cy="16018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Внести изменения в РПУД необходимо до сентября 2015 года!</a:t>
            </a:r>
            <a:endParaRPr lang="ru-RU" dirty="0"/>
          </a:p>
        </p:txBody>
      </p:sp>
      <p:sp>
        <p:nvSpPr>
          <p:cNvPr id="16" name="Молния 15"/>
          <p:cNvSpPr/>
          <p:nvPr/>
        </p:nvSpPr>
        <p:spPr>
          <a:xfrm>
            <a:off x="6588224" y="5373216"/>
            <a:ext cx="914400" cy="360040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6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1"/>
          <p:cNvSpPr txBox="1">
            <a:spLocks/>
          </p:cNvSpPr>
          <p:nvPr/>
        </p:nvSpPr>
        <p:spPr>
          <a:xfrm>
            <a:off x="-2719" y="46265"/>
            <a:ext cx="9144000" cy="5744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400" b="0" kern="1200" baseline="0">
                <a:solidFill>
                  <a:schemeClr val="tx1"/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3600" b="1" dirty="0"/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-2718" y="116633"/>
            <a:ext cx="9144000" cy="45093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dirty="0">
                <a:latin typeface="Myriad Pro" pitchFamily="34" charset="0"/>
              </a:rPr>
              <a:t>Изменения </a:t>
            </a:r>
            <a:r>
              <a:rPr lang="ru-RU" sz="2600" b="1" dirty="0" smtClean="0">
                <a:latin typeface="Myriad Pro" pitchFamily="34" charset="0"/>
              </a:rPr>
              <a:t>в РПУД</a:t>
            </a:r>
            <a:endParaRPr lang="ru-RU" sz="2600" b="1" dirty="0">
              <a:latin typeface="Myriad Pro" pitchFamily="34" charset="0"/>
            </a:endParaRPr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207163" y="1271253"/>
            <a:ext cx="8762725" cy="675323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indent="-361950" algn="just"/>
            <a:r>
              <a:rPr lang="en-US" sz="1600" dirty="0" smtClean="0"/>
              <a:t>E</a:t>
            </a:r>
            <a:r>
              <a:rPr lang="ru-RU" sz="1600" dirty="0" smtClean="0"/>
              <a:t>х</a:t>
            </a:r>
            <a:r>
              <a:rPr lang="en-US" sz="1600" dirty="0" smtClean="0"/>
              <a:t>. </a:t>
            </a:r>
            <a:r>
              <a:rPr lang="ru-RU" sz="1600" dirty="0" smtClean="0"/>
              <a:t>Лабораторная </a:t>
            </a:r>
            <a:r>
              <a:rPr lang="ru-RU" sz="1600" dirty="0"/>
              <a:t>часть обучения (6ч) проходит группами по 6 человек в ресурсном центре «Развитие молекулярных и клеточных технологий» Научного Парка СПбГУ.</a:t>
            </a:r>
            <a:endParaRPr lang="ru-RU" sz="1600" dirty="0" smtClean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07162" y="750238"/>
            <a:ext cx="8762726" cy="417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1.5. Перечень и объём активных и интерактивных форм учебных занятий </a:t>
            </a:r>
          </a:p>
        </p:txBody>
      </p:sp>
      <p:sp>
        <p:nvSpPr>
          <p:cNvPr id="38" name="Блок-схема: процесс 37"/>
          <p:cNvSpPr/>
          <p:nvPr/>
        </p:nvSpPr>
        <p:spPr>
          <a:xfrm>
            <a:off x="207163" y="5804343"/>
            <a:ext cx="8762727" cy="955517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indent="-361950" algn="just"/>
            <a:r>
              <a:rPr lang="en-US" sz="1600" dirty="0"/>
              <a:t>E</a:t>
            </a:r>
            <a:r>
              <a:rPr lang="ru-RU" sz="1600" dirty="0"/>
              <a:t>х</a:t>
            </a:r>
            <a:r>
              <a:rPr lang="en-US" sz="1600" dirty="0"/>
              <a:t>. </a:t>
            </a:r>
            <a:r>
              <a:rPr lang="ru-RU" sz="1600" dirty="0"/>
              <a:t>В рамках практических занятий будут использованы следующие расходные материалы ресурсного центра «Развитие молекулярных и клеточных технологий» Научного Парка СПбГУ:</a:t>
            </a:r>
          </a:p>
          <a:p>
            <a:pPr marL="647700" indent="-285750" algn="just">
              <a:buFontTx/>
              <a:buChar char="-"/>
            </a:pPr>
            <a:r>
              <a:rPr lang="ru-RU" sz="1600" dirty="0" smtClean="0"/>
              <a:t>…</a:t>
            </a:r>
            <a:endParaRPr lang="ru-RU" sz="1600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07163" y="5339326"/>
            <a:ext cx="8737963" cy="3648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2.3.5</a:t>
            </a:r>
            <a:r>
              <a:rPr lang="ru-RU" dirty="0"/>
              <a:t>. Требования к перечню и объёму расходных материалов 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0512" y="2024876"/>
            <a:ext cx="8759376" cy="4369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white"/>
                </a:solidFill>
              </a:rPr>
              <a:t>2.3.3.  Требования к специализированному оборудованию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1277" y="3570508"/>
            <a:ext cx="8762727" cy="4243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ru-RU" dirty="0"/>
              <a:t>2.3.4. Требования к специализированному программному обеспечению</a:t>
            </a:r>
          </a:p>
          <a:p>
            <a:pPr algn="ctr"/>
            <a:endParaRPr lang="ru-RU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221277" y="2543693"/>
            <a:ext cx="8748611" cy="939153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indent="-361950" algn="just"/>
            <a:r>
              <a:rPr lang="en-US" sz="1600" dirty="0"/>
              <a:t>E</a:t>
            </a:r>
            <a:r>
              <a:rPr lang="ru-RU" sz="1600" dirty="0"/>
              <a:t>х</a:t>
            </a:r>
            <a:r>
              <a:rPr lang="en-US" sz="1600" dirty="0"/>
              <a:t>.</a:t>
            </a:r>
            <a:r>
              <a:rPr lang="en-US" dirty="0"/>
              <a:t> </a:t>
            </a:r>
            <a:r>
              <a:rPr lang="ru-RU" sz="1600" dirty="0"/>
              <a:t>В рамках практических занятий будет использоваться следующее оборудование ресурсного центра «Развитие молекулярных и клеточных технологий» Научного Парка </a:t>
            </a:r>
            <a:r>
              <a:rPr lang="ru-RU" sz="1600" dirty="0" smtClean="0"/>
              <a:t>СПбГУ:   </a:t>
            </a:r>
          </a:p>
          <a:p>
            <a:pPr marL="647700" indent="-285750" algn="just">
              <a:buFontTx/>
              <a:buChar char="-"/>
            </a:pPr>
            <a:r>
              <a:rPr lang="ru-RU" sz="1600" dirty="0" smtClean="0"/>
              <a:t>Конфокальный </a:t>
            </a:r>
            <a:r>
              <a:rPr lang="ru-RU" sz="1600" dirty="0"/>
              <a:t>микроскоп </a:t>
            </a:r>
            <a:r>
              <a:rPr lang="ru-RU" sz="1600" dirty="0" err="1"/>
              <a:t>Leica</a:t>
            </a:r>
            <a:r>
              <a:rPr lang="ru-RU" sz="1600" dirty="0"/>
              <a:t> TCS SP5 (1 час на группу 5 </a:t>
            </a:r>
            <a:r>
              <a:rPr lang="ru-RU" sz="1600" dirty="0" smtClean="0"/>
              <a:t>человек);</a:t>
            </a:r>
          </a:p>
          <a:p>
            <a:pPr marL="647700" indent="-285750" algn="just">
              <a:buFontTx/>
              <a:buChar char="-"/>
            </a:pPr>
            <a:r>
              <a:rPr lang="ru-RU" sz="1600" dirty="0" smtClean="0"/>
              <a:t>…</a:t>
            </a:r>
            <a:endParaRPr lang="ru-RU" sz="1600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210400" y="4053491"/>
            <a:ext cx="8759490" cy="1185679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indent="-361950" algn="just"/>
            <a:r>
              <a:rPr lang="en-US" sz="1600" dirty="0"/>
              <a:t>E</a:t>
            </a:r>
            <a:r>
              <a:rPr lang="ru-RU" sz="1600" dirty="0"/>
              <a:t>х</a:t>
            </a:r>
            <a:r>
              <a:rPr lang="en-US" sz="1600" dirty="0"/>
              <a:t>. </a:t>
            </a:r>
            <a:r>
              <a:rPr lang="ru-RU" sz="1600" dirty="0"/>
              <a:t>В рамках практических занятий будет использоваться следующее программное обеспечение ресурсного центра «Развитие молекулярных и клеточных технологий» Научного Парка СПбГУ: </a:t>
            </a:r>
          </a:p>
          <a:p>
            <a:pPr marL="647700" indent="-285750" algn="just">
              <a:buFontTx/>
              <a:buChar char="-"/>
            </a:pPr>
            <a:r>
              <a:rPr lang="ru-RU" sz="1600" dirty="0"/>
              <a:t>Программное обеспечение SVI </a:t>
            </a:r>
            <a:r>
              <a:rPr lang="ru-RU" sz="1600" dirty="0" err="1"/>
              <a:t>Huygens</a:t>
            </a:r>
            <a:r>
              <a:rPr lang="ru-RU" sz="1600" dirty="0"/>
              <a:t> </a:t>
            </a:r>
            <a:r>
              <a:rPr lang="ru-RU" sz="1600" dirty="0" err="1"/>
              <a:t>Professional</a:t>
            </a:r>
            <a:r>
              <a:rPr lang="ru-RU" sz="1600" dirty="0"/>
              <a:t>   (демонстрация, 20 минут на группу 5 человек</a:t>
            </a:r>
            <a:r>
              <a:rPr lang="ru-RU" sz="1600" dirty="0" smtClean="0"/>
              <a:t>);</a:t>
            </a:r>
            <a:endParaRPr lang="ru-RU" sz="1600" dirty="0"/>
          </a:p>
          <a:p>
            <a:pPr marL="647700" indent="-285750" algn="just">
              <a:buFontTx/>
              <a:buChar char="-"/>
            </a:pPr>
            <a:r>
              <a:rPr lang="ru-RU" sz="16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719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319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Image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a.zavarzin</dc:creator>
  <cp:lastModifiedBy>хромас 2</cp:lastModifiedBy>
  <cp:revision>121</cp:revision>
  <cp:lastPrinted>2015-02-11T11:43:27Z</cp:lastPrinted>
  <dcterms:created xsi:type="dcterms:W3CDTF">2015-01-24T17:06:53Z</dcterms:created>
  <dcterms:modified xsi:type="dcterms:W3CDTF">2015-04-09T10:44:50Z</dcterms:modified>
</cp:coreProperties>
</file>